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y="10287000" cx="18288000"/>
  <p:notesSz cx="6858000" cy="9144000"/>
  <p:embeddedFontLst>
    <p:embeddedFont>
      <p:font typeface="Alexandria Bold" panose="00000000000000000000" charset="1"/>
      <p:regular r:id="rId22"/>
    </p:embeddedFont>
    <p:embeddedFont>
      <p:font typeface="Garet" panose="00000000000000000000" charset="1"/>
      <p:regular r:id="rId23"/>
    </p:embeddedFont>
    <p:embeddedFont>
      <p:font typeface="Abril Fatface" panose="02000503000000020003" charset="1"/>
      <p:regular r:id="rId24"/>
    </p:embeddedFont>
    <p:embeddedFont>
      <p:font typeface="Garet Bold" panose="00000000000000000000" charset="1"/>
      <p:regular r:id="rId25"/>
    </p:embeddedFont>
    <p:embeddedFont>
      <p:font typeface="Corben" panose="020F0503020000020004" charset="1"/>
      <p:regular r:id="rId26"/>
    </p:embeddedFont>
    <p:embeddedFont>
      <p:font typeface="Agbalumo" panose="00000000000000000000" charset="1"/>
      <p:regular r:id="rId27"/>
    </p:embeddedFont>
    <p:embeddedFont>
      <p:font typeface="Gagalin" panose="00000500000000000000" charset="1"/>
      <p:regular r:id="rId28"/>
    </p:embeddedFont>
  </p:embeddedFontLst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Relationship Id="rId27" Type="http://schemas.openxmlformats.org/officeDocument/2006/relationships/font" Target="fonts/font6.fntdata"/><Relationship Id="rId28" Type="http://schemas.openxmlformats.org/officeDocument/2006/relationships/font" Target="fonts/font7.fntdata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5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6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6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3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0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4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4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0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5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4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4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5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7.jpe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jpeg"/><Relationship Id="rId3" Type="http://schemas.openxmlformats.org/officeDocument/2006/relationships/image" Target="../media/image5.pn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5.pn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4.jpe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6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7.jpe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1.jpe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6.jpe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85" name="Freeform 3"/>
          <p:cNvSpPr/>
          <p:nvPr/>
        </p:nvSpPr>
        <p:spPr>
          <a:xfrm rot="5400000" flipH="1" flipV="1">
            <a:off x="13890343" y="5516388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4840371" y="6758253"/>
                </a:moveTo>
                <a:lnTo>
                  <a:pt x="0" y="6758253"/>
                </a:lnTo>
                <a:lnTo>
                  <a:pt x="0" y="0"/>
                </a:lnTo>
                <a:lnTo>
                  <a:pt x="4840371" y="0"/>
                </a:lnTo>
                <a:lnTo>
                  <a:pt x="4840371" y="6758253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86" name="Freeform 4"/>
          <p:cNvSpPr/>
          <p:nvPr/>
        </p:nvSpPr>
        <p:spPr>
          <a:xfrm rot="-212327" flipH="1" flipV="0">
            <a:off x="-1633813" y="4706943"/>
            <a:ext cx="7684967" cy="7684967"/>
          </a:xfrm>
          <a:custGeom>
            <a:avLst/>
            <a:ahLst/>
            <a:rect l="l" t="t" r="r" b="b"/>
            <a:pathLst>
              <a:path w="7684967" h="7684967">
                <a:moveTo>
                  <a:pt x="7684968" y="0"/>
                </a:moveTo>
                <a:lnTo>
                  <a:pt x="0" y="0"/>
                </a:lnTo>
                <a:lnTo>
                  <a:pt x="0" y="7684968"/>
                </a:lnTo>
                <a:lnTo>
                  <a:pt x="7684968" y="7684968"/>
                </a:lnTo>
                <a:lnTo>
                  <a:pt x="7684968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587" name="Freeform 5"/>
          <p:cNvSpPr/>
          <p:nvPr/>
        </p:nvSpPr>
        <p:spPr>
          <a:xfrm rot="0" flipH="1" flipV="0">
            <a:off x="-2020970" y="4706943"/>
            <a:ext cx="7684967" cy="7684967"/>
          </a:xfrm>
          <a:custGeom>
            <a:avLst/>
            <a:ahLst/>
            <a:rect l="l" t="t" r="r" b="b"/>
            <a:pathLst>
              <a:path w="7684967" h="7684967">
                <a:moveTo>
                  <a:pt x="7684968" y="0"/>
                </a:moveTo>
                <a:lnTo>
                  <a:pt x="0" y="0"/>
                </a:lnTo>
                <a:lnTo>
                  <a:pt x="0" y="7684968"/>
                </a:lnTo>
                <a:lnTo>
                  <a:pt x="7684968" y="7684968"/>
                </a:lnTo>
                <a:lnTo>
                  <a:pt x="7684968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588" name="Freeform 6"/>
          <p:cNvSpPr/>
          <p:nvPr/>
        </p:nvSpPr>
        <p:spPr>
          <a:xfrm rot="-176744" flipH="0" flipV="1">
            <a:off x="12281842" y="-3234705"/>
            <a:ext cx="6992792" cy="6992792"/>
          </a:xfrm>
          <a:custGeom>
            <a:avLst/>
            <a:ahLst/>
            <a:rect l="l" t="t" r="r" b="b"/>
            <a:pathLst>
              <a:path w="6992792" h="6992792">
                <a:moveTo>
                  <a:pt x="0" y="6992792"/>
                </a:moveTo>
                <a:lnTo>
                  <a:pt x="6992792" y="6992792"/>
                </a:lnTo>
                <a:lnTo>
                  <a:pt x="6992792" y="0"/>
                </a:lnTo>
                <a:lnTo>
                  <a:pt x="0" y="0"/>
                </a:lnTo>
                <a:lnTo>
                  <a:pt x="0" y="6992792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589" name="Freeform 7"/>
          <p:cNvSpPr/>
          <p:nvPr/>
        </p:nvSpPr>
        <p:spPr>
          <a:xfrm rot="0" flipH="0" flipV="1">
            <a:off x="12348517" y="-3496396"/>
            <a:ext cx="6992792" cy="6992792"/>
          </a:xfrm>
          <a:custGeom>
            <a:avLst/>
            <a:ahLst/>
            <a:rect l="l" t="t" r="r" b="b"/>
            <a:pathLst>
              <a:path w="6992792" h="6992792">
                <a:moveTo>
                  <a:pt x="0" y="6992792"/>
                </a:moveTo>
                <a:lnTo>
                  <a:pt x="6992792" y="6992792"/>
                </a:lnTo>
                <a:lnTo>
                  <a:pt x="6992792" y="0"/>
                </a:lnTo>
                <a:lnTo>
                  <a:pt x="0" y="0"/>
                </a:lnTo>
                <a:lnTo>
                  <a:pt x="0" y="6992792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590" name="TextBox 8"/>
          <p:cNvSpPr txBox="1"/>
          <p:nvPr/>
        </p:nvSpPr>
        <p:spPr>
          <a:xfrm rot="0">
            <a:off x="2668325" y="3703311"/>
            <a:ext cx="12951349" cy="2045589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6107"/>
              </a:lnSpc>
            </a:pPr>
            <a:r>
              <a:rPr b="1" sz="11505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PRESENTATION</a:t>
            </a:r>
          </a:p>
        </p:txBody>
      </p:sp>
      <p:sp>
        <p:nvSpPr>
          <p:cNvPr id="1048591" name="TextBox 9"/>
          <p:cNvSpPr txBox="1"/>
          <p:nvPr/>
        </p:nvSpPr>
        <p:spPr>
          <a:xfrm rot="0">
            <a:off x="4062982" y="5582772"/>
            <a:ext cx="10162036" cy="77231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256"/>
              </a:lnSpc>
              <a:spcBef>
                <a:spcPct val="0"/>
              </a:spcBef>
            </a:pPr>
            <a:r>
              <a:rPr sz="44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By Tanya Negi</a:t>
            </a: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232271" y="261691"/>
            <a:ext cx="2436054" cy="2704577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93" name="TextBox 3"/>
          <p:cNvSpPr txBox="1"/>
          <p:nvPr/>
        </p:nvSpPr>
        <p:spPr>
          <a:xfrm rot="0">
            <a:off x="1821514" y="866775"/>
            <a:ext cx="15070031" cy="7269480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1448"/>
              </a:lnSpc>
            </a:pPr>
            <a:r>
              <a:rPr sz="8177" lang="en-US">
                <a:solidFill>
                  <a:srgbClr val="3F3D3E"/>
                </a:solidFill>
                <a:latin typeface="Abril Fatface"/>
                <a:ea typeface="Abril Fatface"/>
                <a:cs typeface="Abril Fatface"/>
                <a:sym typeface="Abril Fatface"/>
              </a:rPr>
              <a:t>SPEECH DEVELOPMENTAL MILESTONES </a:t>
            </a:r>
          </a:p>
          <a:p>
            <a:pPr algn="ctr">
              <a:lnSpc>
                <a:spcPts val="11448"/>
              </a:lnSpc>
            </a:pPr>
            <a:r>
              <a:rPr sz="8177" lang="en-US">
                <a:solidFill>
                  <a:srgbClr val="3F3D3E"/>
                </a:solidFill>
                <a:latin typeface="Abril Fatface"/>
                <a:ea typeface="Abril Fatface"/>
                <a:cs typeface="Abril Fatface"/>
                <a:sym typeface="Abril Fatface"/>
              </a:rPr>
              <a:t>AND MAGIC CELEBRATING SMALL WINS IN SPEECH  THEREPY</a:t>
            </a:r>
          </a:p>
        </p:txBody>
      </p:sp>
      <p:sp>
        <p:nvSpPr>
          <p:cNvPr id="1048594" name="Freeform 4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595" name="AutoShape 5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596" name="TextBox 6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01</a:t>
            </a:r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187674" y="0"/>
            <a:ext cx="2146440" cy="2665477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Freeform 2"/>
          <p:cNvSpPr/>
          <p:nvPr/>
        </p:nvSpPr>
        <p:spPr>
          <a:xfrm rot="5429055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598" name="TextBox 3"/>
          <p:cNvSpPr txBox="1"/>
          <p:nvPr/>
        </p:nvSpPr>
        <p:spPr>
          <a:xfrm rot="0">
            <a:off x="1969658" y="3773851"/>
            <a:ext cx="14834524" cy="447182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5416"/>
              </a:lnSpc>
            </a:pPr>
            <a:r>
              <a:rPr sz="3868" lang="en-US">
                <a:solidFill>
                  <a:srgbClr val="545454"/>
                </a:solidFill>
                <a:latin typeface="Corben"/>
                <a:ea typeface="Corben"/>
                <a:cs typeface="Corben"/>
                <a:sym typeface="Corben"/>
              </a:rPr>
              <a:t>Speech developmental milestones are part of typical language development and refer specifically to the progression of a child’s spoken language skills—how they use their voice to communicate, form sounds, words, and eventually full sentences. 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  <a:spcBef>
                <a:spcPct val="0"/>
              </a:spcBef>
            </a:pPr>
          </a:p>
        </p:txBody>
      </p:sp>
      <p:sp>
        <p:nvSpPr>
          <p:cNvPr id="1048599" name="TextBox 4"/>
          <p:cNvSpPr txBox="1"/>
          <p:nvPr/>
        </p:nvSpPr>
        <p:spPr>
          <a:xfrm rot="0">
            <a:off x="1969658" y="1157203"/>
            <a:ext cx="13318935" cy="1517650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975"/>
              </a:lnSpc>
            </a:pPr>
            <a:r>
              <a:rPr b="1" sz="426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WHAT IS SPEECH AND LANGUAGE DEVELOPMENTAL MILESTONES?</a:t>
            </a:r>
          </a:p>
        </p:txBody>
      </p:sp>
      <p:sp>
        <p:nvSpPr>
          <p:cNvPr id="1048600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01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02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02</a:t>
            </a:r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44334"/>
            <a:ext cx="2256998" cy="2225739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grpSp>
        <p:nvGrpSpPr>
          <p:cNvPr id="37" name="Group 3"/>
          <p:cNvGrpSpPr/>
          <p:nvPr/>
        </p:nvGrpSpPr>
        <p:grpSpPr>
          <a:xfrm rot="0">
            <a:off x="4978366" y="4964012"/>
            <a:ext cx="8612921" cy="2289578"/>
            <a:chOff x="0" y="0"/>
            <a:chExt cx="739916" cy="196692"/>
          </a:xfrm>
        </p:grpSpPr>
        <p:sp>
          <p:nvSpPr>
            <p:cNvPr id="1048604" name="Freeform 4"/>
            <p:cNvSpPr/>
            <p:nvPr/>
          </p:nvSpPr>
          <p:spPr>
            <a:xfrm rot="0" flipH="0" flipV="0">
              <a:off x="0" y="0"/>
              <a:ext cx="739916" cy="196692"/>
            </a:xfrm>
            <a:custGeom>
              <a:avLst/>
              <a:ahLst/>
              <a:rect l="l" t="t" r="r" b="b"/>
              <a:pathLst>
                <a:path w="739916" h="196692">
                  <a:moveTo>
                    <a:pt x="0" y="0"/>
                  </a:moveTo>
                  <a:lnTo>
                    <a:pt x="739916" y="0"/>
                  </a:lnTo>
                  <a:lnTo>
                    <a:pt x="739916" y="196692"/>
                  </a:lnTo>
                  <a:lnTo>
                    <a:pt x="0" y="196692"/>
                  </a:lnTo>
                  <a:close/>
                </a:path>
              </a:pathLst>
            </a:custGeom>
            <a:blipFill>
              <a:blip xmlns:r="http://schemas.openxmlformats.org/officeDocument/2006/relationships" r:embed="rId2"/>
              <a:stretch>
                <a:fillRect l="0" t="-138089" r="0" b="-138089"/>
              </a:stretch>
            </a:blipFill>
          </p:spPr>
        </p:sp>
      </p:grpSp>
      <p:sp>
        <p:nvSpPr>
          <p:cNvPr id="1048605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06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07" name="Freeform 7"/>
          <p:cNvSpPr/>
          <p:nvPr/>
        </p:nvSpPr>
        <p:spPr>
          <a:xfrm rot="0" flipH="0" flipV="0">
            <a:off x="3708168" y="314078"/>
            <a:ext cx="12351545" cy="8944222"/>
          </a:xfrm>
          <a:custGeom>
            <a:avLst/>
            <a:ahLst/>
            <a:rect l="l" t="t" r="r" b="b"/>
            <a:pathLst>
              <a:path w="12351545" h="8944222">
                <a:moveTo>
                  <a:pt x="0" y="0"/>
                </a:moveTo>
                <a:lnTo>
                  <a:pt x="12351545" y="0"/>
                </a:lnTo>
                <a:lnTo>
                  <a:pt x="12351545" y="8944222"/>
                </a:lnTo>
                <a:lnTo>
                  <a:pt x="0" y="8944222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4"/>
            <a:stretch>
              <a:fillRect l="0" t="0" r="0" b="0"/>
            </a:stretch>
          </a:blipFill>
        </p:spPr>
      </p:sp>
      <p:sp>
        <p:nvSpPr>
          <p:cNvPr id="1048608" name="TextBox 8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03</a:t>
            </a:r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0">
            <a:off x="19169" y="-204483"/>
            <a:ext cx="2607541" cy="3325882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10" name="TextBox 3"/>
          <p:cNvSpPr txBox="1"/>
          <p:nvPr/>
        </p:nvSpPr>
        <p:spPr>
          <a:xfrm rot="0">
            <a:off x="3687900" y="942975"/>
            <a:ext cx="12343703" cy="176453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947"/>
              </a:lnSpc>
            </a:pPr>
            <a:r>
              <a:rPr b="1" sz="4962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BIRTH – 3 MONTHS: EARLY COMMUNICATION BEGINNINGS</a:t>
            </a:r>
          </a:p>
        </p:txBody>
      </p:sp>
      <p:sp>
        <p:nvSpPr>
          <p:cNvPr id="1048611" name="TextBox 4"/>
          <p:cNvSpPr txBox="1"/>
          <p:nvPr/>
        </p:nvSpPr>
        <p:spPr>
          <a:xfrm rot="0">
            <a:off x="2859172" y="3088230"/>
            <a:ext cx="16464232" cy="536626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704"/>
              </a:lnSpc>
            </a:pPr>
          </a:p>
          <a:p>
            <a:pPr algn="l">
              <a:lnSpc>
                <a:spcPts val="4704"/>
              </a:lnSpc>
            </a:pPr>
          </a:p>
          <a:p>
            <a:pPr algn="l">
              <a:lnSpc>
                <a:spcPts val="4704"/>
              </a:lnSpc>
            </a:pPr>
            <a:r>
              <a:rPr sz="3360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>
              <a:lnSpc>
                <a:spcPts val="4704"/>
              </a:lnSpc>
            </a:pPr>
          </a:p>
          <a:p>
            <a:pPr algn="l" indent="-362739" lvl="1" marL="725478">
              <a:lnSpc>
                <a:spcPts val="4704"/>
              </a:lnSpc>
              <a:buFont typeface="Arial"/>
              <a:buChar char="•"/>
            </a:pPr>
            <a:r>
              <a:rPr sz="3360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Crying is the primary form of communication.</a:t>
            </a:r>
          </a:p>
          <a:p>
            <a:pPr algn="l" indent="-362739" lvl="1" marL="725478">
              <a:lnSpc>
                <a:spcPts val="4704"/>
              </a:lnSpc>
              <a:buFont typeface="Arial"/>
              <a:buChar char="•"/>
            </a:pPr>
            <a:r>
              <a:rPr sz="3360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Coos and gurgling sounds emerge, especially when content.</a:t>
            </a:r>
          </a:p>
          <a:p>
            <a:pPr algn="l" indent="-362739" lvl="1" marL="725478">
              <a:lnSpc>
                <a:spcPts val="4704"/>
              </a:lnSpc>
              <a:buFont typeface="Arial"/>
              <a:buChar char="•"/>
            </a:pPr>
            <a:r>
              <a:rPr sz="3360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Smiles socially (around 6–8 weeks) in response to voices or faces.</a:t>
            </a:r>
          </a:p>
          <a:p>
            <a:pPr algn="l" indent="-362739" lvl="1" marL="725478">
              <a:lnSpc>
                <a:spcPts val="4704"/>
              </a:lnSpc>
              <a:buFont typeface="Arial"/>
              <a:buChar char="•"/>
            </a:pPr>
            <a:r>
              <a:rPr sz="3360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Turns head toward sounds, especially familiar voices.</a:t>
            </a:r>
          </a:p>
          <a:p>
            <a:pPr algn="l" indent="-362739" lvl="1" marL="725478">
              <a:lnSpc>
                <a:spcPts val="4704"/>
              </a:lnSpc>
              <a:buFont typeface="Arial"/>
              <a:buChar char="•"/>
            </a:pPr>
            <a:r>
              <a:rPr sz="3360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to show awareness of speaker's tone (soothing vs. angry)</a:t>
            </a:r>
          </a:p>
        </p:txBody>
      </p:sp>
      <p:sp>
        <p:nvSpPr>
          <p:cNvPr id="1048612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13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14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04</a:t>
            </a:r>
          </a:p>
        </p:txBody>
      </p: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428886" y="-181376"/>
            <a:ext cx="3056286" cy="2938176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16" name="TextBox 3"/>
          <p:cNvSpPr txBox="1"/>
          <p:nvPr/>
        </p:nvSpPr>
        <p:spPr>
          <a:xfrm rot="0">
            <a:off x="2816456" y="1153548"/>
            <a:ext cx="14442844" cy="1151000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9063"/>
              </a:lnSpc>
            </a:pPr>
            <a:r>
              <a:rPr b="1" sz="6473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4 – 6 MONTHS: BABBLING BEGINS</a:t>
            </a:r>
          </a:p>
        </p:txBody>
      </p:sp>
      <p:sp>
        <p:nvSpPr>
          <p:cNvPr id="1048617" name="TextBox 4"/>
          <p:cNvSpPr txBox="1"/>
          <p:nvPr/>
        </p:nvSpPr>
        <p:spPr>
          <a:xfrm rot="0">
            <a:off x="2201370" y="2888697"/>
            <a:ext cx="14648674" cy="4077843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87"/>
              </a:lnSpc>
            </a:pPr>
            <a:r>
              <a:rPr sz="327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 indent="-353757" lvl="1" marL="707513">
              <a:lnSpc>
                <a:spcPts val="4587"/>
              </a:lnSpc>
              <a:buFont typeface="Arial"/>
              <a:buChar char="•"/>
            </a:pPr>
            <a:r>
              <a:rPr sz="327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Babbling starts (e.g., "ba", "da", "ma")—repeating consonant-vowel combinations.</a:t>
            </a:r>
          </a:p>
          <a:p>
            <a:pPr algn="l" indent="-353757" lvl="1" marL="707513">
              <a:lnSpc>
                <a:spcPts val="4587"/>
              </a:lnSpc>
              <a:buFont typeface="Arial"/>
              <a:buChar char="•"/>
            </a:pPr>
            <a:r>
              <a:rPr sz="327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Makes different sounds to express emotions like happiness or frustration.</a:t>
            </a:r>
          </a:p>
          <a:p>
            <a:pPr algn="l" indent="-353757" lvl="1" marL="707513">
              <a:lnSpc>
                <a:spcPts val="4587"/>
              </a:lnSpc>
              <a:buFont typeface="Arial"/>
              <a:buChar char="•"/>
            </a:pPr>
            <a:r>
              <a:rPr sz="327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Laughs out loud and shows pleasure in social interactions.</a:t>
            </a:r>
          </a:p>
          <a:p>
            <a:pPr algn="l" indent="-353757" lvl="1" marL="707513">
              <a:lnSpc>
                <a:spcPts val="4587"/>
              </a:lnSpc>
              <a:buFont typeface="Arial"/>
              <a:buChar char="•"/>
            </a:pPr>
            <a:r>
              <a:rPr sz="327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Turns head toward sound sources; pays attention to music and voices.</a:t>
            </a:r>
          </a:p>
          <a:p>
            <a:pPr algn="l" indent="-353757" lvl="1" marL="707513">
              <a:lnSpc>
                <a:spcPts val="4587"/>
              </a:lnSpc>
              <a:buFont typeface="Arial"/>
              <a:buChar char="•"/>
            </a:pPr>
            <a:r>
              <a:rPr sz="327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to imitate sounds and facial expressions.</a:t>
            </a:r>
          </a:p>
        </p:txBody>
      </p:sp>
      <p:sp>
        <p:nvSpPr>
          <p:cNvPr id="1048618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19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20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05</a:t>
            </a:r>
          </a:p>
        </p:txBody>
      </p:sp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0"/>
            <a:ext cx="2589911" cy="2875394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22" name="TextBox 3"/>
          <p:cNvSpPr txBox="1"/>
          <p:nvPr/>
        </p:nvSpPr>
        <p:spPr>
          <a:xfrm rot="0">
            <a:off x="2394094" y="1302335"/>
            <a:ext cx="13820162" cy="1827784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7196"/>
              </a:lnSpc>
            </a:pPr>
            <a:r>
              <a:rPr b="1" sz="5140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6 – 12 MONTHS: FIRST WORDS &amp; UNDERSTANDING BEGIN</a:t>
            </a:r>
          </a:p>
        </p:txBody>
      </p:sp>
      <p:sp>
        <p:nvSpPr>
          <p:cNvPr id="1048623" name="TextBox 4"/>
          <p:cNvSpPr txBox="1"/>
          <p:nvPr/>
        </p:nvSpPr>
        <p:spPr>
          <a:xfrm rot="0">
            <a:off x="1849156" y="3226327"/>
            <a:ext cx="14910039" cy="406806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Babbling becomes varied and complex (e.g., “da-da-da,” “ba-goo”).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to use gestures like pointing, waving “bye-bye.”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Understands common words (e.g., “no,” “bye,” own name).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Responds to simple verbal requests and tone of voice.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May say first intentional words (often “mama,” “dada” around 10–12 months).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Looks at objects or people when named.</a:t>
            </a:r>
          </a:p>
        </p:txBody>
      </p:sp>
      <p:sp>
        <p:nvSpPr>
          <p:cNvPr id="1048624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25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26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06</a:t>
            </a:r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381998" y="-136383"/>
            <a:ext cx="2379395" cy="2811132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28" name="TextBox 3"/>
          <p:cNvSpPr txBox="1"/>
          <p:nvPr/>
        </p:nvSpPr>
        <p:spPr>
          <a:xfrm rot="0">
            <a:off x="2083963" y="1521657"/>
            <a:ext cx="15401867" cy="987806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7778"/>
              </a:lnSpc>
            </a:pPr>
            <a:r>
              <a:rPr b="1" sz="5555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12 – 18 MONTHS: FIRST WORDS TAKE OFF</a:t>
            </a:r>
          </a:p>
        </p:txBody>
      </p:sp>
      <p:sp>
        <p:nvSpPr>
          <p:cNvPr id="1048629" name="TextBox 4"/>
          <p:cNvSpPr txBox="1"/>
          <p:nvPr/>
        </p:nvSpPr>
        <p:spPr>
          <a:xfrm rot="0">
            <a:off x="2314793" y="2929316"/>
            <a:ext cx="13272206" cy="406806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Uses 5 to 20 words, primarily nouns (e.g., “ball,” “dog,” “mama”).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Understands simple instructions like “come here” or “give me.”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Points to body parts or familiar objects when named.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Imitates words and sounds heard from adults.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to use single words to express wants and needs (e.g., “milk,” “up”).</a:t>
            </a:r>
          </a:p>
        </p:txBody>
      </p:sp>
      <p:sp>
        <p:nvSpPr>
          <p:cNvPr id="1048630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31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32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07</a:t>
            </a:r>
          </a:p>
        </p:txBody>
      </p:sp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0"/>
            <a:ext cx="2413416" cy="2426376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34" name="TextBox 3"/>
          <p:cNvSpPr txBox="1"/>
          <p:nvPr/>
        </p:nvSpPr>
        <p:spPr>
          <a:xfrm rot="0">
            <a:off x="1285358" y="2307175"/>
            <a:ext cx="16200472" cy="894461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7043"/>
              </a:lnSpc>
            </a:pPr>
            <a:r>
              <a:rPr b="1" sz="5031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18 – 24 MONTHS: WORD COMBINATIONS EMERGE</a:t>
            </a:r>
          </a:p>
        </p:txBody>
      </p:sp>
      <p:sp>
        <p:nvSpPr>
          <p:cNvPr id="1048635" name="TextBox 4"/>
          <p:cNvSpPr txBox="1"/>
          <p:nvPr/>
        </p:nvSpPr>
        <p:spPr>
          <a:xfrm rot="0">
            <a:off x="1543498" y="3663788"/>
            <a:ext cx="14976107" cy="3352038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399"/>
              </a:lnSpc>
            </a:pPr>
            <a:r>
              <a:rPr sz="3142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 indent="-339253" lvl="1" marL="678506">
              <a:lnSpc>
                <a:spcPts val="4399"/>
              </a:lnSpc>
              <a:buFont typeface="Arial"/>
              <a:buChar char="•"/>
            </a:pPr>
            <a:r>
              <a:rPr sz="3142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Vocabulary grows to 50+ words by age 2.</a:t>
            </a:r>
          </a:p>
          <a:p>
            <a:pPr algn="l" indent="-339253" lvl="1" marL="678506">
              <a:lnSpc>
                <a:spcPts val="4399"/>
              </a:lnSpc>
              <a:buFont typeface="Arial"/>
              <a:buChar char="•"/>
            </a:pPr>
            <a:r>
              <a:rPr sz="3142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to combine two words (e.g., “more juice,” “mama go”).</a:t>
            </a:r>
          </a:p>
          <a:p>
            <a:pPr algn="l" indent="-339253" lvl="1" marL="678506">
              <a:lnSpc>
                <a:spcPts val="4399"/>
              </a:lnSpc>
              <a:buFont typeface="Arial"/>
              <a:buChar char="•"/>
            </a:pPr>
            <a:r>
              <a:rPr sz="3142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Names pictures in books and points to objects when asked.</a:t>
            </a:r>
          </a:p>
          <a:p>
            <a:pPr algn="l" indent="-339253" lvl="1" marL="678506">
              <a:lnSpc>
                <a:spcPts val="4399"/>
              </a:lnSpc>
              <a:buFont typeface="Arial"/>
              <a:buChar char="•"/>
            </a:pPr>
            <a:r>
              <a:rPr sz="3142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Understands simple questions and commands (e.g., “Where is your shoe?”).</a:t>
            </a:r>
          </a:p>
          <a:p>
            <a:pPr algn="l" indent="-339253" lvl="1" marL="678506">
              <a:lnSpc>
                <a:spcPts val="4399"/>
              </a:lnSpc>
              <a:buFont typeface="Arial"/>
              <a:buChar char="•"/>
            </a:pPr>
            <a:r>
              <a:rPr sz="3142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Starts to use pronouns like “me” or “mine.”</a:t>
            </a:r>
          </a:p>
        </p:txBody>
      </p:sp>
      <p:sp>
        <p:nvSpPr>
          <p:cNvPr id="1048636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37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38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08</a:t>
            </a:r>
          </a:p>
        </p:txBody>
      </p:sp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-2055" y="0"/>
            <a:ext cx="2125341" cy="2359616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0" name="TextBox 3"/>
          <p:cNvSpPr txBox="1"/>
          <p:nvPr/>
        </p:nvSpPr>
        <p:spPr>
          <a:xfrm rot="0">
            <a:off x="495601" y="2093268"/>
            <a:ext cx="18174732" cy="105587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8314"/>
              </a:lnSpc>
            </a:pPr>
            <a:r>
              <a:rPr b="1" sz="593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2 – 3 YEARS: RAPID LANGUAGE EXPANSION</a:t>
            </a:r>
          </a:p>
        </p:txBody>
      </p:sp>
      <p:sp>
        <p:nvSpPr>
          <p:cNvPr id="1048641" name="TextBox 4"/>
          <p:cNvSpPr txBox="1"/>
          <p:nvPr/>
        </p:nvSpPr>
        <p:spPr>
          <a:xfrm rot="0">
            <a:off x="2330474" y="3181222"/>
            <a:ext cx="14222947" cy="464921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Uses 2–3 word phrases, progressing to simple sentences.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Vocabulary expands to 200–300 words by age 3.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Speech becomes clearer; familiar adults understand most of it.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using plurals, prepositions (in, on), and question words (what, where).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Follows two-step directions (e.g., “Get your shoes and sit down”).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Enjoys naming and describing things in books and surroundings.</a:t>
            </a:r>
          </a:p>
        </p:txBody>
      </p:sp>
      <p:sp>
        <p:nvSpPr>
          <p:cNvPr id="1048642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43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44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09</a:t>
            </a:r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0"/>
            <a:ext cx="1966487" cy="2183251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6" name="TextBox 3"/>
          <p:cNvSpPr txBox="1"/>
          <p:nvPr/>
        </p:nvSpPr>
        <p:spPr>
          <a:xfrm rot="0">
            <a:off x="495601" y="2150418"/>
            <a:ext cx="16990229" cy="71805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654"/>
              </a:lnSpc>
            </a:pPr>
            <a:r>
              <a:rPr b="1" sz="403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3 – 4 YEARS: COMPLEX SENTENCES AND CLEARER SPEECH</a:t>
            </a:r>
          </a:p>
        </p:txBody>
      </p:sp>
      <p:sp>
        <p:nvSpPr>
          <p:cNvPr id="1048647" name="TextBox 4"/>
          <p:cNvSpPr txBox="1"/>
          <p:nvPr/>
        </p:nvSpPr>
        <p:spPr>
          <a:xfrm rot="0">
            <a:off x="2330474" y="3181222"/>
            <a:ext cx="14222947" cy="5230368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Milestones:</a:t>
            </a: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Uses 4–5 word sentences to express thoughts and describe events.</a:t>
            </a: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Speech is mostly understood by unfamiliar listeners.</a:t>
            </a: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Begins to use correct grammar, including past tense (“played”) and plurals (“cats”).</a:t>
            </a: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Asks many “why,” “who,” and “how” questions.</a:t>
            </a: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Follows multi-step directions (e.g., “Pick up the toy, put it in the box, and come to me”).</a:t>
            </a: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Tells short stories and can stay on topic in conversations.</a:t>
            </a:r>
          </a:p>
        </p:txBody>
      </p:sp>
      <p:sp>
        <p:nvSpPr>
          <p:cNvPr id="1048648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49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50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10</a:t>
            </a:r>
          </a:p>
        </p:txBody>
      </p:sp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-132157"/>
            <a:ext cx="2099622" cy="233106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52" name="TextBox 3"/>
          <p:cNvSpPr txBox="1"/>
          <p:nvPr/>
        </p:nvSpPr>
        <p:spPr>
          <a:xfrm rot="0">
            <a:off x="495601" y="2131368"/>
            <a:ext cx="17664531" cy="789179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214"/>
              </a:lnSpc>
            </a:pPr>
            <a:r>
              <a:rPr b="1" sz="443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IMPORTANCE OF CELEBRATING SMALL WINS IN SPEECH THERAPY</a:t>
            </a:r>
          </a:p>
        </p:txBody>
      </p:sp>
      <p:sp>
        <p:nvSpPr>
          <p:cNvPr id="1048653" name="TextBox 4"/>
          <p:cNvSpPr txBox="1"/>
          <p:nvPr/>
        </p:nvSpPr>
        <p:spPr>
          <a:xfrm rot="0">
            <a:off x="2216394" y="3989467"/>
            <a:ext cx="14222947" cy="2905760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Why Small Wins Matter: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Builds confidence in children and reinforces effort.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Encourages a positive emotional connection to communication.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Helps maintain motivation for long-term therapy goals.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Supports a growth mindset—valuing progress over perfection.</a:t>
            </a:r>
          </a:p>
        </p:txBody>
      </p:sp>
      <p:sp>
        <p:nvSpPr>
          <p:cNvPr id="1048654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55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56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11</a:t>
            </a:r>
          </a:p>
        </p:txBody>
      </p:sp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-113182"/>
            <a:ext cx="2165584" cy="2404294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Freeform 2"/>
          <p:cNvSpPr/>
          <p:nvPr/>
        </p:nvSpPr>
        <p:spPr>
          <a:xfrm rot="5400000" flipH="0" flipV="0">
            <a:off x="-124961" y="-2216881"/>
            <a:ext cx="3892948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58" name="TextBox 3"/>
          <p:cNvSpPr txBox="1"/>
          <p:nvPr/>
        </p:nvSpPr>
        <p:spPr>
          <a:xfrm rot="0">
            <a:off x="623469" y="942975"/>
            <a:ext cx="17664531" cy="78917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214"/>
              </a:lnSpc>
            </a:pPr>
            <a:r>
              <a:rPr b="1" sz="443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STRATEGIES FOR CELEBRATING SMALL WINS</a:t>
            </a:r>
          </a:p>
        </p:txBody>
      </p:sp>
      <p:sp>
        <p:nvSpPr>
          <p:cNvPr id="1048659" name="TextBox 4"/>
          <p:cNvSpPr txBox="1"/>
          <p:nvPr/>
        </p:nvSpPr>
        <p:spPr>
          <a:xfrm rot="0">
            <a:off x="1991309" y="1903834"/>
            <a:ext cx="15744048" cy="1859686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1. Visual Reinforcement: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Use sticker charts, star boards, or reward jars to track accomplishments.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Create a “Wall of Wins” to showcase achievements.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2. Verbal Encouragement: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Offer immediate, specific praise: “You said ‘ball’ so clearly—well done!”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Use positive tone and facial expressions to boost engagement.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3. Play-Based Rewards: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Offer a short preferred activity (e.g., bubbles, favorite toy) after effortful tasks.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Use fun sounds or puppets to celebrate success in sessions.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4. Family Involvement: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Share small wins with parents to reinforce success at home.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Encourage families to celebrate progress with routine praise and attention.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5. Visual Progress Tools: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Keep a progress folder with pictures, crafts, or goal trackers.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Show before-and-after examples of speech improvements.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6. Celebrate Consistency, Not Just Achievement: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Praise trying, not just getting it right: “You’re working so hard today!”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Reinforce the effort and participation, not only outcomes.</a:t>
            </a:r>
          </a:p>
        </p:txBody>
      </p:sp>
      <p:sp>
        <p:nvSpPr>
          <p:cNvPr id="1048660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61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62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12</a:t>
            </a:r>
          </a:p>
        </p:txBody>
      </p:sp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0"/>
            <a:ext cx="2069944" cy="2298113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64" name="TextBox 3"/>
          <p:cNvSpPr txBox="1"/>
          <p:nvPr/>
        </p:nvSpPr>
        <p:spPr>
          <a:xfrm rot="0">
            <a:off x="2213550" y="1569282"/>
            <a:ext cx="15744048" cy="6392673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4. Family Involvement: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Share small wins with parents to reinforce success at home.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Encourage families to celebrate progress with routine praise and attention.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5. Visual Progress Tools: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Keep a progress folder with pictures, crafts, or goal trackers.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Show before-and-after examples of speech improvements.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6. Celebrate Consistency, Not Just Achievement: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Praise trying, not just getting it right: “You’re working so hard today!”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Reinforce the effort and participation, not only outcomes.</a:t>
            </a:r>
          </a:p>
        </p:txBody>
      </p:sp>
      <p:sp>
        <p:nvSpPr>
          <p:cNvPr id="1048665" name="Freeform 4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66" name="AutoShape 5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67" name="TextBox 6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13</a:t>
            </a:r>
          </a:p>
        </p:txBody>
      </p:sp>
      <p:pic>
        <p:nvPicPr>
          <p:cNvPr id="2097169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0"/>
            <a:ext cx="2054523" cy="2280991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69" name="TextBox 3"/>
          <p:cNvSpPr txBox="1"/>
          <p:nvPr/>
        </p:nvSpPr>
        <p:spPr>
          <a:xfrm rot="0">
            <a:off x="495601" y="1216079"/>
            <a:ext cx="17664531" cy="78917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214"/>
              </a:lnSpc>
            </a:pPr>
            <a:r>
              <a:rPr b="1" sz="443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EXAMPLES OF SMALL WINS IN SPEECH THERAPY</a:t>
            </a:r>
          </a:p>
        </p:txBody>
      </p:sp>
      <p:sp>
        <p:nvSpPr>
          <p:cNvPr id="1048670" name="TextBox 4"/>
          <p:cNvSpPr txBox="1"/>
          <p:nvPr/>
        </p:nvSpPr>
        <p:spPr>
          <a:xfrm rot="0">
            <a:off x="2216394" y="2503111"/>
            <a:ext cx="14222947" cy="581152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Sound Production: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Attempting a difficult sound for the first time (e.g., “s” or “r”).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Moving from approximation to clearer articulation (e.g., “wabbit” to “rabbit”).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Language Use: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Using a new word in conversation.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Combining two or more words for the first time (e.g., “want toy”).</a:t>
            </a:r>
          </a:p>
          <a:p>
            <a:pPr algn="l" indent="-352873" lvl="1" marL="705747">
              <a:lnSpc>
                <a:spcPts val="4576"/>
              </a:lnSpc>
              <a:buFont typeface="Arial"/>
              <a:buChar char="•"/>
            </a:pPr>
            <a:r>
              <a:rPr sz="3268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Correctly answering a “wh” question. </a:t>
            </a:r>
          </a:p>
          <a:p>
            <a:pPr algn="l">
              <a:lnSpc>
                <a:spcPts val="4576"/>
              </a:lnSpc>
            </a:pPr>
          </a:p>
          <a:p>
            <a:pPr algn="l">
              <a:lnSpc>
                <a:spcPts val="4576"/>
              </a:lnSpc>
            </a:pPr>
          </a:p>
        </p:txBody>
      </p:sp>
      <p:sp>
        <p:nvSpPr>
          <p:cNvPr id="1048671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72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73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14</a:t>
            </a:r>
          </a:p>
        </p:txBody>
      </p:sp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0" y="0"/>
            <a:ext cx="2366444" cy="2627295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75" name="TextBox 3"/>
          <p:cNvSpPr txBox="1"/>
          <p:nvPr/>
        </p:nvSpPr>
        <p:spPr>
          <a:xfrm rot="0">
            <a:off x="2419195" y="1056114"/>
            <a:ext cx="14840105" cy="11459718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5013"/>
              </a:lnSpc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Social Communication: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Making eye contact during interaction.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Initiating conversation with a peer or adult.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Taking turns in a structured activity.</a:t>
            </a:r>
          </a:p>
          <a:p>
            <a:pPr algn="l">
              <a:lnSpc>
                <a:spcPts val="5013"/>
              </a:lnSpc>
            </a:pPr>
          </a:p>
          <a:p>
            <a:pPr algn="l">
              <a:lnSpc>
                <a:spcPts val="5013"/>
              </a:lnSpc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Listening &amp; Comprehension: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Following a two-step direction independently.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Pointing to the correct picture in response to a word.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Recognizing and labeling familiar objects.</a:t>
            </a:r>
          </a:p>
          <a:p>
            <a:pPr algn="l">
              <a:lnSpc>
                <a:spcPts val="5013"/>
              </a:lnSpc>
            </a:pPr>
          </a:p>
          <a:p>
            <a:pPr algn="l">
              <a:lnSpc>
                <a:spcPts val="5013"/>
              </a:lnSpc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Fluency &amp; Voice: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Speaking smoothly during a full sentence.</a:t>
            </a:r>
          </a:p>
          <a:p>
            <a:pPr algn="l" indent="-386587" lvl="1" marL="773174">
              <a:lnSpc>
                <a:spcPts val="5013"/>
              </a:lnSpc>
              <a:buFont typeface="Arial"/>
              <a:buChar char="•"/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Using a calm voice in a structured setting.</a:t>
            </a:r>
          </a:p>
          <a:p>
            <a:pPr algn="l">
              <a:lnSpc>
                <a:spcPts val="5013"/>
              </a:lnSpc>
            </a:pPr>
          </a:p>
          <a:p>
            <a:pPr algn="l">
              <a:lnSpc>
                <a:spcPts val="5013"/>
              </a:lnSpc>
            </a:pPr>
          </a:p>
          <a:p>
            <a:pPr algn="l">
              <a:lnSpc>
                <a:spcPts val="5013"/>
              </a:lnSpc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Celebration Tip:</a:t>
            </a:r>
          </a:p>
          <a:p>
            <a:pPr algn="l">
              <a:lnSpc>
                <a:spcPts val="5013"/>
              </a:lnSpc>
            </a:pPr>
            <a:r>
              <a:rPr sz="3581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Even a smile, a longer attention span, or sitting for the full session can be a huge win for some children!</a:t>
            </a:r>
          </a:p>
        </p:txBody>
      </p:sp>
      <p:sp>
        <p:nvSpPr>
          <p:cNvPr id="1048676" name="Freeform 4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77" name="AutoShape 5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78" name="TextBox 6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15</a:t>
            </a:r>
          </a:p>
        </p:txBody>
      </p:sp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250111" y="0"/>
            <a:ext cx="2214529" cy="2458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80" name="TextBox 3"/>
          <p:cNvSpPr txBox="1"/>
          <p:nvPr/>
        </p:nvSpPr>
        <p:spPr>
          <a:xfrm rot="0">
            <a:off x="2182187" y="-534450"/>
            <a:ext cx="14840105" cy="694575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7813"/>
              </a:lnSpc>
            </a:pPr>
          </a:p>
          <a:p>
            <a:pPr algn="l">
              <a:lnSpc>
                <a:spcPts val="7813"/>
              </a:lnSpc>
            </a:pPr>
          </a:p>
          <a:p>
            <a:pPr algn="l">
              <a:lnSpc>
                <a:spcPts val="7813"/>
              </a:lnSpc>
            </a:pPr>
          </a:p>
          <a:p>
            <a:pPr algn="l">
              <a:lnSpc>
                <a:spcPts val="7813"/>
              </a:lnSpc>
            </a:pPr>
            <a:r>
              <a:rPr sz="5581" lang="en-US">
                <a:solidFill>
                  <a:srgbClr val="545454"/>
                </a:solidFill>
                <a:latin typeface="Agbalumo"/>
                <a:ea typeface="Agbalumo"/>
                <a:cs typeface="Agbalumo"/>
                <a:sym typeface="Agbalumo"/>
              </a:rPr>
              <a:t>Celebration Tip:</a:t>
            </a:r>
          </a:p>
          <a:p>
            <a:pPr algn="l">
              <a:lnSpc>
                <a:spcPts val="7813"/>
              </a:lnSpc>
            </a:pPr>
            <a:r>
              <a:rPr sz="5581" lang="en-US">
                <a:solidFill>
                  <a:srgbClr val="545454"/>
                </a:solidFill>
                <a:latin typeface="Agbalumo"/>
                <a:ea typeface="Agbalumo"/>
                <a:cs typeface="Agbalumo"/>
                <a:sym typeface="Agbalumo"/>
              </a:rPr>
              <a:t>Even a smile, a longer attention span, or sitting for the full session can be a huge win for some children!</a:t>
            </a:r>
          </a:p>
        </p:txBody>
      </p:sp>
      <p:sp>
        <p:nvSpPr>
          <p:cNvPr id="1048681" name="Freeform 4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82" name="AutoShape 5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83" name="TextBox 6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16</a:t>
            </a:r>
          </a:p>
        </p:txBody>
      </p:sp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263652" y="0"/>
            <a:ext cx="2413923" cy="2680010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Freeform 2"/>
          <p:cNvSpPr/>
          <p:nvPr/>
        </p:nvSpPr>
        <p:spPr>
          <a:xfrm rot="5400000" flipH="0" flipV="0">
            <a:off x="-767362" y="-1574486"/>
            <a:ext cx="3988899" cy="5569406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85" name="TextBox 3"/>
          <p:cNvSpPr txBox="1"/>
          <p:nvPr/>
        </p:nvSpPr>
        <p:spPr>
          <a:xfrm rot="0">
            <a:off x="1028700" y="942975"/>
            <a:ext cx="15943739" cy="1578356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214"/>
              </a:lnSpc>
            </a:pPr>
            <a:r>
              <a:rPr b="1" sz="4438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CONCLUSION: NURTURING GROWTH THROUGH MILESTONES AND MOTIVATION</a:t>
            </a:r>
          </a:p>
        </p:txBody>
      </p:sp>
      <p:sp>
        <p:nvSpPr>
          <p:cNvPr id="1048686" name="TextBox 4"/>
          <p:cNvSpPr txBox="1"/>
          <p:nvPr/>
        </p:nvSpPr>
        <p:spPr>
          <a:xfrm rot="0">
            <a:off x="1359858" y="2713682"/>
            <a:ext cx="15899442" cy="4572000"/>
          </a:xfrm>
          <a:prstGeom prst="rect"/>
        </p:spPr>
        <p:txBody>
          <a:bodyPr anchor="t" bIns="0" lIns="0" rIns="0" rtlCol="0" tIns="0">
            <a:spAutoFit/>
          </a:bodyPr>
          <a:p>
            <a:pPr algn="l" indent="-308486" lvl="1" marL="616971">
              <a:lnSpc>
                <a:spcPts val="4000"/>
              </a:lnSpc>
              <a:buFont typeface="Arial"/>
              <a:buChar char="•"/>
            </a:pPr>
            <a:r>
              <a:rPr sz="285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Speech and language development is a journey marked by steady growth and unique challenges.</a:t>
            </a:r>
          </a:p>
          <a:p>
            <a:pPr algn="l" indent="-308486" lvl="1" marL="616971">
              <a:lnSpc>
                <a:spcPts val="4000"/>
              </a:lnSpc>
              <a:buFont typeface="Arial"/>
              <a:buChar char="•"/>
            </a:pPr>
            <a:r>
              <a:rPr sz="285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Recognizing and supporting developmental milestones helps guide effective intervention.</a:t>
            </a:r>
          </a:p>
          <a:p>
            <a:pPr algn="l" indent="-308486" lvl="1" marL="616971">
              <a:lnSpc>
                <a:spcPts val="4000"/>
              </a:lnSpc>
              <a:buFont typeface="Arial"/>
              <a:buChar char="•"/>
            </a:pPr>
            <a:r>
              <a:rPr sz="285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Celebrating small wins empowers children, boosts confidence, and keeps therapy engaging and joyful.</a:t>
            </a:r>
          </a:p>
          <a:p>
            <a:pPr algn="l" indent="-308486" lvl="1" marL="616971">
              <a:lnSpc>
                <a:spcPts val="4000"/>
              </a:lnSpc>
              <a:buFont typeface="Arial"/>
              <a:buChar char="•"/>
            </a:pPr>
            <a:r>
              <a:rPr sz="285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Speech therapy is not only about reaching big goals—it’s about valuing every step along the way.</a:t>
            </a:r>
          </a:p>
          <a:p>
            <a:pPr algn="l">
              <a:lnSpc>
                <a:spcPts val="4000"/>
              </a:lnSpc>
            </a:pPr>
          </a:p>
          <a:p>
            <a:pPr algn="l">
              <a:lnSpc>
                <a:spcPts val="4000"/>
              </a:lnSpc>
            </a:pPr>
            <a:r>
              <a:rPr sz="2857" lang="en-US">
                <a:solidFill>
                  <a:srgbClr val="545454"/>
                </a:solidFill>
                <a:latin typeface="Gagalin"/>
                <a:ea typeface="Gagalin"/>
                <a:cs typeface="Gagalin"/>
                <a:sym typeface="Gagalin"/>
              </a:rPr>
              <a:t>Final Thought:</a:t>
            </a:r>
          </a:p>
          <a:p>
            <a:pPr algn="l">
              <a:lnSpc>
                <a:spcPts val="4000"/>
              </a:lnSpc>
            </a:pPr>
            <a:r>
              <a:rPr sz="2857" lang="en-US">
                <a:solidFill>
                  <a:srgbClr val="545454"/>
                </a:solidFill>
                <a:latin typeface="Garet"/>
                <a:ea typeface="Garet"/>
                <a:cs typeface="Garet"/>
                <a:sym typeface="Garet"/>
              </a:rPr>
              <a:t>Each word spoken, gesture made, or sound attempted is a victory worth celebrating. Let’s honor progress and keep the joy of communication alive!</a:t>
            </a:r>
          </a:p>
        </p:txBody>
      </p:sp>
      <p:sp>
        <p:nvSpPr>
          <p:cNvPr id="1048687" name="Freeform 5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88" name="AutoShape 6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89" name="TextBox 7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17</a:t>
            </a:r>
          </a:p>
        </p:txBody>
      </p:sp>
      <p:pic>
        <p:nvPicPr>
          <p:cNvPr id="2097175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192460" y="0"/>
            <a:ext cx="1238829" cy="1375386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9E9"/>
        </a:solidFill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Freeform 2"/>
          <p:cNvSpPr/>
          <p:nvPr/>
        </p:nvSpPr>
        <p:spPr>
          <a:xfrm rot="5400000" flipH="0" flipV="0">
            <a:off x="-598671" y="-1743170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91" name="TextBox 3"/>
          <p:cNvSpPr txBox="1"/>
          <p:nvPr/>
        </p:nvSpPr>
        <p:spPr>
          <a:xfrm rot="0">
            <a:off x="2668325" y="4041844"/>
            <a:ext cx="12951349" cy="2045589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16107"/>
              </a:lnSpc>
            </a:pPr>
            <a:r>
              <a:rPr b="1" sz="11505" lang="en-US">
                <a:solidFill>
                  <a:srgbClr val="3F3D3E"/>
                </a:solidFill>
                <a:latin typeface="Alexandria Bold"/>
                <a:ea typeface="Alexandria Bold"/>
                <a:cs typeface="Alexandria Bold"/>
                <a:sym typeface="Alexandria Bold"/>
              </a:rPr>
              <a:t>THANK YOU</a:t>
            </a:r>
          </a:p>
        </p:txBody>
      </p:sp>
      <p:sp>
        <p:nvSpPr>
          <p:cNvPr id="1048692" name="Freeform 4"/>
          <p:cNvSpPr/>
          <p:nvPr/>
        </p:nvSpPr>
        <p:spPr>
          <a:xfrm rot="-574333" flipH="0" flipV="0">
            <a:off x="-598671" y="5498906"/>
            <a:ext cx="4840370" cy="6758253"/>
          </a:xfrm>
          <a:custGeom>
            <a:avLst/>
            <a:ahLst/>
            <a:rect l="l" t="t" r="r" b="b"/>
            <a:pathLst>
              <a:path w="4840370" h="6758253">
                <a:moveTo>
                  <a:pt x="0" y="0"/>
                </a:moveTo>
                <a:lnTo>
                  <a:pt x="4840370" y="0"/>
                </a:lnTo>
                <a:lnTo>
                  <a:pt x="4840370" y="6758253"/>
                </a:lnTo>
                <a:lnTo>
                  <a:pt x="0" y="67582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93" name="AutoShape 5"/>
          <p:cNvSpPr/>
          <p:nvPr/>
        </p:nvSpPr>
        <p:spPr>
          <a:xfrm>
            <a:off x="4541415" y="9464180"/>
            <a:ext cx="11672841" cy="0"/>
          </a:xfrm>
          <a:prstGeom prst="line"/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48694" name="TextBox 6"/>
          <p:cNvSpPr txBox="1"/>
          <p:nvPr/>
        </p:nvSpPr>
        <p:spPr>
          <a:xfrm rot="0">
            <a:off x="16214256" y="9019603"/>
            <a:ext cx="1271574" cy="84340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b="1" sz="4743" lang="en-US">
                <a:solidFill>
                  <a:srgbClr val="545454"/>
                </a:solidFill>
                <a:latin typeface="Garet Bold"/>
                <a:ea typeface="Garet Bold"/>
                <a:cs typeface="Garet Bold"/>
                <a:sym typeface="Garet Bold"/>
              </a:rPr>
              <a:t>18</a:t>
            </a:r>
          </a:p>
        </p:txBody>
      </p:sp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496110" y="0"/>
            <a:ext cx="3970314" cy="3845962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By Adeline Palmerston</dc:title>
  <dc:creator>RMX3630</dc:creator>
  <dcterms:created xsi:type="dcterms:W3CDTF">2006-08-15T13:00:00Z</dcterms:created>
  <dcterms:modified xsi:type="dcterms:W3CDTF">2025-05-11T15:23:08Z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c494e2d692ef424486ee16e7cb949c14</vt:lpwstr>
  </property>
</Properties>
</file>